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60" r:id="rId4"/>
    <p:sldId id="261" r:id="rId5"/>
    <p:sldId id="262" r:id="rId6"/>
    <p:sldId id="273" r:id="rId7"/>
    <p:sldId id="274" r:id="rId8"/>
    <p:sldId id="278" r:id="rId9"/>
    <p:sldId id="263" r:id="rId10"/>
    <p:sldId id="277" r:id="rId11"/>
    <p:sldId id="264" r:id="rId12"/>
    <p:sldId id="272" r:id="rId13"/>
    <p:sldId id="266" r:id="rId14"/>
    <p:sldId id="271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6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8FAB6C-3528-A5E3-8D77-8A6489EF039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51499" y="1822997"/>
            <a:ext cx="6802437" cy="1239838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AD6E07"/>
                </a:solidFill>
              </a:rPr>
              <a:t>Irish Artisans</a:t>
            </a:r>
            <a:endParaRPr lang="en-IE" sz="1600" b="1" dirty="0">
              <a:solidFill>
                <a:srgbClr val="AD6E0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5AAB8-6D1C-7DC5-210D-C9C3AD0C9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9382" y="92330"/>
            <a:ext cx="2610920" cy="2610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43D70-0049-A1CA-29E4-4839A348A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004" r="95914">
                        <a14:foregroundMark x1="15953" y1="60000" x2="15953" y2="60000"/>
                        <a14:foregroundMark x1="17899" y1="60400" x2="17899" y2="60400"/>
                        <a14:foregroundMark x1="26459" y1="60400" x2="26459" y2="60400"/>
                        <a14:foregroundMark x1="21984" y1="60400" x2="21984" y2="60400"/>
                        <a14:foregroundMark x1="9533" y1="59600" x2="9533" y2="59600"/>
                        <a14:foregroundMark x1="8560" y1="60000" x2="8560" y2="60000"/>
                        <a14:foregroundMark x1="7393" y1="60400" x2="7393" y2="60400"/>
                        <a14:foregroundMark x1="7198" y1="62800" x2="7198" y2="62800"/>
                        <a14:foregroundMark x1="77043" y1="63200" x2="77043" y2="63200"/>
                        <a14:foregroundMark x1="80156" y1="62400" x2="80156" y2="62400"/>
                        <a14:foregroundMark x1="81128" y1="62400" x2="81128" y2="62400"/>
                        <a14:foregroundMark x1="86770" y1="62400" x2="86770" y2="62400"/>
                        <a14:foregroundMark x1="90272" y1="61600" x2="90272" y2="61600"/>
                        <a14:foregroundMark x1="93774" y1="58800" x2="93774" y2="58800"/>
                        <a14:foregroundMark x1="95914" y1="61200" x2="95914" y2="61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2685" y="5288496"/>
            <a:ext cx="2913889" cy="141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3AA1E-AECF-395D-FED0-F648C9158470}"/>
              </a:ext>
            </a:extLst>
          </p:cNvPr>
          <p:cNvSpPr txBox="1"/>
          <p:nvPr/>
        </p:nvSpPr>
        <p:spPr>
          <a:xfrm>
            <a:off x="2038064" y="3062835"/>
            <a:ext cx="68016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Marketplace for Local Artisans</a:t>
            </a:r>
            <a:br>
              <a:rPr lang="en-IE" sz="3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E" sz="3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Android Mobile Application </a:t>
            </a:r>
            <a:endParaRPr lang="en-IE" sz="3600" b="1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EDD34-7303-919F-C5CB-00A6D652AB01}"/>
              </a:ext>
            </a:extLst>
          </p:cNvPr>
          <p:cNvSpPr txBox="1"/>
          <p:nvPr/>
        </p:nvSpPr>
        <p:spPr>
          <a:xfrm>
            <a:off x="9714740" y="6396337"/>
            <a:ext cx="247726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GRIFFITH COLLEGE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798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7235-CBF0-7B81-B548-2E0461517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1438"/>
            <a:ext cx="5838092" cy="53824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Android Studio	</a:t>
            </a:r>
          </a:p>
          <a:p>
            <a:pPr marL="0" indent="0">
              <a:buNone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Main development tool for android applications</a:t>
            </a:r>
          </a:p>
          <a:p>
            <a:pPr marL="0" indent="0">
              <a:buNone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Kotlin  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JetBrains (2011)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Well documented and supports Java legacy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Automatically makes application concurrent</a:t>
            </a:r>
            <a:r>
              <a:rPr lang="en-GB" sz="2800" dirty="0"/>
              <a:t>		</a:t>
            </a:r>
          </a:p>
          <a:p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26AE4A-30B0-8081-5B07-BCF7C427A2A9}"/>
              </a:ext>
            </a:extLst>
          </p:cNvPr>
          <p:cNvSpPr txBox="1">
            <a:spLocks/>
          </p:cNvSpPr>
          <p:nvPr/>
        </p:nvSpPr>
        <p:spPr>
          <a:xfrm>
            <a:off x="145474" y="1359132"/>
            <a:ext cx="9960864" cy="155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endParaRPr lang="en-I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0346-4854-4D4B-ADD9-8B7BC1A8040E}"/>
              </a:ext>
            </a:extLst>
          </p:cNvPr>
          <p:cNvSpPr txBox="1">
            <a:spLocks/>
          </p:cNvSpPr>
          <p:nvPr/>
        </p:nvSpPr>
        <p:spPr>
          <a:xfrm>
            <a:off x="6650183" y="997527"/>
            <a:ext cx="5295348" cy="5860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Google Firebase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Building scalability for mobile application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Huge platform, Easy to Implement,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Follows data protection standards, not storing credentials of users in local database (increase security)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GB" sz="2800" baseline="30000" dirty="0">
                <a:solidFill>
                  <a:schemeClr val="accent1">
                    <a:lumMod val="50000"/>
                  </a:schemeClr>
                </a:solidFill>
              </a:rPr>
              <a:t>rd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 Party Digital Wallet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Secure payment without storing financial transaction details in database.</a:t>
            </a: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1FBEC-ABDB-E33E-CA56-0D613351AA65}"/>
              </a:ext>
            </a:extLst>
          </p:cNvPr>
          <p:cNvSpPr txBox="1"/>
          <p:nvPr/>
        </p:nvSpPr>
        <p:spPr>
          <a:xfrm>
            <a:off x="1854759" y="53531"/>
            <a:ext cx="712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50000"/>
                  </a:schemeClr>
                </a:solidFill>
              </a:rPr>
              <a:t>Technologies and Implementation</a:t>
            </a:r>
            <a:endParaRPr lang="en-I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466E0-F032-3D4F-B98F-A12A4849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3348" y="-182580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134EB9-1C05-EE2A-B355-77B156145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5291" y="5132577"/>
            <a:ext cx="1725423" cy="1725423"/>
          </a:xfrm>
          <a:prstGeom prst="rect">
            <a:avLst/>
          </a:prstGeom>
        </p:spPr>
      </p:pic>
      <p:pic>
        <p:nvPicPr>
          <p:cNvPr id="3078" name="Picture 6" descr="Forms response chart. Question title: Q8D. If you have not selected option “Online (using Mobile applications)” as an answer to Q8, would you consider making purchases of art and crafts products over a mobile application?. Number of responses: 21 responses.">
            <a:extLst>
              <a:ext uri="{FF2B5EF4-FFF2-40B4-BE49-F238E27FC236}">
                <a16:creationId xmlns:a16="http://schemas.microsoft.com/office/drawing/2014/main" id="{A0B2E650-01C5-0E5B-C47B-4C6620876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7498" r="2918" b="8886"/>
          <a:stretch/>
        </p:blipFill>
        <p:spPr bwMode="auto">
          <a:xfrm>
            <a:off x="7577686" y="5009248"/>
            <a:ext cx="4585648" cy="184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orms response chart. Question title: Q9. Would you be interested in using a specially designed mobile application as a convenient platform to connect local artists/craftsmen/artisans, showcasing their unique hand-made products, with potential clients like yourself?. Number of responses: 27 responses.">
            <a:extLst>
              <a:ext uri="{FF2B5EF4-FFF2-40B4-BE49-F238E27FC236}">
                <a16:creationId xmlns:a16="http://schemas.microsoft.com/office/drawing/2014/main" id="{37210CE9-7A52-0442-6FA6-991A73F58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7981" r="3159" b="9561"/>
          <a:stretch/>
        </p:blipFill>
        <p:spPr bwMode="auto">
          <a:xfrm>
            <a:off x="8109816" y="1514380"/>
            <a:ext cx="4037738" cy="168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Forms response chart. Question title: Q11. Would you recommend such an application to friends and colleagues to use?. Number of responses: 26 responses.">
            <a:extLst>
              <a:ext uri="{FF2B5EF4-FFF2-40B4-BE49-F238E27FC236}">
                <a16:creationId xmlns:a16="http://schemas.microsoft.com/office/drawing/2014/main" id="{06628022-6B01-74F2-6C8C-1BE5CFD3E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t="7909" r="17276" b="10405"/>
          <a:stretch/>
        </p:blipFill>
        <p:spPr bwMode="auto">
          <a:xfrm>
            <a:off x="7939494" y="3199900"/>
            <a:ext cx="4208060" cy="18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35E5F-A33E-966C-564D-CF653904F1FF}"/>
              </a:ext>
            </a:extLst>
          </p:cNvPr>
          <p:cNvSpPr txBox="1"/>
          <p:nvPr/>
        </p:nvSpPr>
        <p:spPr>
          <a:xfrm>
            <a:off x="6395103" y="664347"/>
            <a:ext cx="58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Was used </a:t>
            </a:r>
            <a:r>
              <a:rPr lang="en-IE" dirty="0"/>
              <a:t>Google Forms </a:t>
            </a:r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as a tool, </a:t>
            </a:r>
            <a:r>
              <a:rPr lang="en-IE" dirty="0"/>
              <a:t>32</a:t>
            </a:r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 participants answered to the survey, that was performed at </a:t>
            </a:r>
            <a:r>
              <a:rPr lang="en-IE" dirty="0"/>
              <a:t>November 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6B5B65-E5DE-B5CC-3E9D-68DEEAA85EEF}"/>
              </a:ext>
            </a:extLst>
          </p:cNvPr>
          <p:cNvSpPr txBox="1">
            <a:spLocks/>
          </p:cNvSpPr>
          <p:nvPr/>
        </p:nvSpPr>
        <p:spPr>
          <a:xfrm>
            <a:off x="-22920" y="-31504"/>
            <a:ext cx="5945155" cy="123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Local Artisans Structured Interview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  <a:endParaRPr lang="en-IE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26117E1-17E2-1F7A-9B79-656938EE3719}"/>
              </a:ext>
            </a:extLst>
          </p:cNvPr>
          <p:cNvSpPr txBox="1">
            <a:spLocks/>
          </p:cNvSpPr>
          <p:nvPr/>
        </p:nvSpPr>
        <p:spPr>
          <a:xfrm>
            <a:off x="6269767" y="-20734"/>
            <a:ext cx="6428967" cy="123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General Public Survey Results</a:t>
            </a:r>
            <a:endParaRPr lang="en-IE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CAEEC-3086-0CD3-17F5-08BDCB20AC04}"/>
              </a:ext>
            </a:extLst>
          </p:cNvPr>
          <p:cNvSpPr txBox="1"/>
          <p:nvPr/>
        </p:nvSpPr>
        <p:spPr>
          <a:xfrm>
            <a:off x="0" y="664347"/>
            <a:ext cx="562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Was used </a:t>
            </a:r>
            <a:r>
              <a:rPr lang="en-IE" dirty="0"/>
              <a:t>Google Forms </a:t>
            </a:r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as a tool, </a:t>
            </a:r>
            <a:r>
              <a:rPr lang="en-IE" dirty="0"/>
              <a:t>5 </a:t>
            </a:r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participants answered to the survey, that was performed at </a:t>
            </a:r>
            <a:r>
              <a:rPr lang="en-IE" dirty="0"/>
              <a:t>November 23</a:t>
            </a:r>
          </a:p>
        </p:txBody>
      </p:sp>
      <p:pic>
        <p:nvPicPr>
          <p:cNvPr id="9" name="Picture 4" descr="Forms response chart. Question title: Q9. Would you be interested in using a specially designed mobile application that can bring together on one platform as an online marketplace, local artists/craftsmen/artisans (like yourself) in Limerick from one side, and customers from the public, from the other side?. Number of responses: 5 responses.">
            <a:extLst>
              <a:ext uri="{FF2B5EF4-FFF2-40B4-BE49-F238E27FC236}">
                <a16:creationId xmlns:a16="http://schemas.microsoft.com/office/drawing/2014/main" id="{54119E4D-7853-3116-13AA-FE722316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8156" r="2984" b="9587"/>
          <a:stretch/>
        </p:blipFill>
        <p:spPr bwMode="auto">
          <a:xfrm>
            <a:off x="10262" y="1278390"/>
            <a:ext cx="4433135" cy="175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orms response chart. Question title: Q8. What method(s) do you use to advertise your arts &amp; crafts products?&#10;&#10;(Please, select all that applies.). Number of responses: 5 responses.">
            <a:extLst>
              <a:ext uri="{FF2B5EF4-FFF2-40B4-BE49-F238E27FC236}">
                <a16:creationId xmlns:a16="http://schemas.microsoft.com/office/drawing/2014/main" id="{7E9F8C7C-5D7C-D21E-5819-135FA83D0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2474" b="8577"/>
          <a:stretch/>
        </p:blipFill>
        <p:spPr bwMode="auto">
          <a:xfrm>
            <a:off x="2066077" y="2442739"/>
            <a:ext cx="5082098" cy="227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orms response chart. Question title: Q11. In your opinion, could such a mobile application increase your customer base and the sales of your crafted products?. Number of responses: 5 responses.">
            <a:extLst>
              <a:ext uri="{FF2B5EF4-FFF2-40B4-BE49-F238E27FC236}">
                <a16:creationId xmlns:a16="http://schemas.microsoft.com/office/drawing/2014/main" id="{79464D4A-34F1-65CD-F454-501794C9C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" t="6559" r="2836" b="9393"/>
          <a:stretch/>
        </p:blipFill>
        <p:spPr bwMode="auto">
          <a:xfrm>
            <a:off x="13498" y="4714054"/>
            <a:ext cx="5318997" cy="21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1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Q10. If you have answered “Yes” or “Maybe” to Q9 above, what features / functionalities would you like to have in such an application? (Please, select all that applies.). Number of responses: 5 responses.">
            <a:extLst>
              <a:ext uri="{FF2B5EF4-FFF2-40B4-BE49-F238E27FC236}">
                <a16:creationId xmlns:a16="http://schemas.microsoft.com/office/drawing/2014/main" id="{D9B3E279-7975-B0D7-73D6-9D6276F68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t="5562" r="1599" b="9490"/>
          <a:stretch/>
        </p:blipFill>
        <p:spPr bwMode="auto">
          <a:xfrm>
            <a:off x="1826" y="1512511"/>
            <a:ext cx="5793717" cy="25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response chart. Question title: Functionalities. Number of responses: 5 responses.">
            <a:extLst>
              <a:ext uri="{FF2B5EF4-FFF2-40B4-BE49-F238E27FC236}">
                <a16:creationId xmlns:a16="http://schemas.microsoft.com/office/drawing/2014/main" id="{78308FCD-BEF9-F777-38E8-1F8F6FD2C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 r="2276" b="10789"/>
          <a:stretch/>
        </p:blipFill>
        <p:spPr bwMode="auto">
          <a:xfrm>
            <a:off x="37494" y="4408227"/>
            <a:ext cx="6058506" cy="244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Q10. If you have answered “Yes” or “Maybe” to Q9 above, what features/functionalities would you like to have in such an application? (Please, select all that applies.). Number of responses: 26 responses.">
            <a:extLst>
              <a:ext uri="{FF2B5EF4-FFF2-40B4-BE49-F238E27FC236}">
                <a16:creationId xmlns:a16="http://schemas.microsoft.com/office/drawing/2014/main" id="{CFD7380B-1328-728A-0154-D5304A054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" t="6168" r="2236" b="9577"/>
          <a:stretch/>
        </p:blipFill>
        <p:spPr bwMode="auto">
          <a:xfrm>
            <a:off x="6401450" y="1512511"/>
            <a:ext cx="5790550" cy="25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ms response chart. Question title: Functionalities:. Number of responses: 26 responses.">
            <a:extLst>
              <a:ext uri="{FF2B5EF4-FFF2-40B4-BE49-F238E27FC236}">
                <a16:creationId xmlns:a16="http://schemas.microsoft.com/office/drawing/2014/main" id="{8644AF93-9691-1DC8-5812-53209381B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r="7633" b="11212"/>
          <a:stretch/>
        </p:blipFill>
        <p:spPr bwMode="auto">
          <a:xfrm>
            <a:off x="6401450" y="4094328"/>
            <a:ext cx="5790550" cy="27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57B9DF-6BB7-FE12-6B61-D718B902A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6197" y="-127098"/>
            <a:ext cx="1725423" cy="1725423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D30BF82-D18C-65B7-57C4-872CA7ABF959}"/>
              </a:ext>
            </a:extLst>
          </p:cNvPr>
          <p:cNvSpPr txBox="1">
            <a:spLocks/>
          </p:cNvSpPr>
          <p:nvPr/>
        </p:nvSpPr>
        <p:spPr>
          <a:xfrm>
            <a:off x="6862351" y="77154"/>
            <a:ext cx="4868748" cy="123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General Public Survey Results</a:t>
            </a:r>
            <a:endParaRPr lang="en-IE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F46BD-9934-F04C-1577-284B3ED4B20B}"/>
              </a:ext>
            </a:extLst>
          </p:cNvPr>
          <p:cNvSpPr txBox="1">
            <a:spLocks/>
          </p:cNvSpPr>
          <p:nvPr/>
        </p:nvSpPr>
        <p:spPr>
          <a:xfrm>
            <a:off x="187449" y="115667"/>
            <a:ext cx="4868748" cy="123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Local Artisans Structured Interview Results</a:t>
            </a:r>
            <a:endParaRPr lang="en-IE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6C6FE3-FF19-89E7-5284-C4A0C4B0A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23915" cy="5672138"/>
          </a:xfrm>
        </p:spPr>
        <p:txBody>
          <a:bodyPr/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Conceptual Model:</a:t>
            </a:r>
            <a:br>
              <a:rPr lang="en-GB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GB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 Case Diagram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Actor – subject, object or another system that out of current and interacts with current one</a:t>
            </a:r>
          </a:p>
          <a:p>
            <a:pPr algn="l"/>
            <a:endParaRPr lang="en-IE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Use Case – representation of functionalities within the system</a:t>
            </a:r>
          </a:p>
          <a:p>
            <a:pPr algn="l"/>
            <a:endParaRPr lang="en-IE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&lt;&lt;include&gt;&gt; and &lt;&lt;extend&gt;&gt; - represents relations of functionalities.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9C4E0-6AED-C0E5-8171-0D039039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9733" y="5460958"/>
            <a:ext cx="1725423" cy="172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2DB1D-3C72-ABCD-2114-09E9C2B0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915" y="0"/>
            <a:ext cx="6568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0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83359-30E7-D886-E55C-81F808915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1"/>
            <a:ext cx="1755554" cy="586377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600" dirty="0">
                <a:solidFill>
                  <a:schemeClr val="accent1">
                    <a:lumMod val="50000"/>
                  </a:schemeClr>
                </a:solidFill>
              </a:rPr>
              <a:t>Conceptual </a:t>
            </a:r>
          </a:p>
          <a:p>
            <a:pPr algn="l"/>
            <a:r>
              <a:rPr lang="en-GB" sz="2600" dirty="0">
                <a:solidFill>
                  <a:schemeClr val="accent1">
                    <a:lumMod val="50000"/>
                  </a:schemeClr>
                </a:solidFill>
              </a:rPr>
              <a:t>Model: </a:t>
            </a:r>
            <a:br>
              <a:rPr lang="en-GB" sz="2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2600" dirty="0">
                <a:solidFill>
                  <a:schemeClr val="accent1">
                    <a:lumMod val="50000"/>
                  </a:schemeClr>
                </a:solidFill>
              </a:rPr>
              <a:t>Sequence </a:t>
            </a:r>
          </a:p>
          <a:p>
            <a:pPr algn="l"/>
            <a:r>
              <a:rPr lang="en-GB" sz="2600" dirty="0">
                <a:solidFill>
                  <a:schemeClr val="accent1">
                    <a:lumMod val="50000"/>
                  </a:schemeClr>
                </a:solidFill>
              </a:rPr>
              <a:t>Diagram</a:t>
            </a:r>
          </a:p>
          <a:p>
            <a:pPr algn="l"/>
            <a:endParaRPr lang="en-GB" sz="26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shows changes of object state within time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helps to understand flow and processing of  the app</a:t>
            </a:r>
          </a:p>
          <a:p>
            <a:pPr algn="l"/>
            <a:endParaRPr lang="en-IE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– sends message to the system</a:t>
            </a:r>
            <a:endParaRPr lang="en-I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5A7C-2345-05FB-E1D3-EDC92875F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5190" y="5503634"/>
            <a:ext cx="1725423" cy="172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47012-BE4D-0D7B-86D6-3D3E380AB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775" r="487" b="48457"/>
          <a:stretch/>
        </p:blipFill>
        <p:spPr>
          <a:xfrm>
            <a:off x="1731754" y="-621235"/>
            <a:ext cx="10460246" cy="747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6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80185D-D038-E2E5-FD94-32895F588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"/>
            <a:ext cx="2119086" cy="57766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Conceptual </a:t>
            </a:r>
          </a:p>
          <a:p>
            <a:pPr algn="l"/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Model: </a:t>
            </a:r>
            <a:br>
              <a:rPr lang="en-GB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Sequence Diagram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Boundary class connects actors by providing interface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Control class contains logic of the system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Entity classes contains data and processed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B0408F-88C9-A9A0-95DB-2F69AC321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0676" y="5474606"/>
            <a:ext cx="1725423" cy="1725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060E7-13FB-0692-0370-CFBEB0C696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2" t="51829" r="1772"/>
          <a:stretch/>
        </p:blipFill>
        <p:spPr>
          <a:xfrm>
            <a:off x="2119086" y="-2"/>
            <a:ext cx="10072914" cy="63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3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B58825-3CCD-8FAE-D2F5-EB9F1F83B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2472612" cy="5602514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Conceptual Model: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Object Class Diagram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Shows relationships between classes, interfaces and objects 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Each class having its own attributes and methods</a:t>
            </a:r>
            <a:endParaRPr lang="en-I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071A1-E79A-672B-947A-5C6472D1C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9734" y="5433663"/>
            <a:ext cx="1725423" cy="172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DC27E-F63E-33EC-B490-000E6EA5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12" y="0"/>
            <a:ext cx="9719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1F7C1D-B5C8-7DCE-9C83-13764584E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1"/>
            <a:ext cx="5623915" cy="6857999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Alternate Design Solutions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- The Mid-Range Solution chooses to be developed in the current project. 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It will have represented features for Low-End Solution, plus: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Crating Digital Wallet (Founding Digital Wallet, 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Provide/Receive payment for Product)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Send/Receive Request Form (Notification 	of  	Product Request Acceptance / Rejection)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Invoice for Product Payment 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The High-End Solution will be consider for future iterations within the project. 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F41AD-7BAC-F890-0B52-C65FED689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1009" y="5544759"/>
            <a:ext cx="1725423" cy="172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E0797-9DE6-A1E5-C067-97FB5F5B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915" y="0"/>
            <a:ext cx="6568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7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BB55-434C-F8DB-E37F-8CE4F76F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55469-A1B0-D5E8-8413-7665012A2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014" y="6375386"/>
            <a:ext cx="3366202" cy="495307"/>
          </a:xfrm>
        </p:spPr>
        <p:txBody>
          <a:bodyPr/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Valentin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Gnidyi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  3054010</a:t>
            </a:r>
            <a:endParaRPr lang="en-I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4E65F-763D-01B8-6899-515D6DE7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89720" l="9778" r="96889">
                        <a14:foregroundMark x1="20889" y1="57944" x2="20889" y2="57944"/>
                        <a14:foregroundMark x1="12000" y1="56075" x2="12000" y2="56075"/>
                        <a14:foregroundMark x1="12000" y1="63551" x2="12000" y2="63551"/>
                        <a14:foregroundMark x1="87111" y1="57944" x2="87111" y2="57944"/>
                        <a14:foregroundMark x1="96889" y1="60748" x2="96889" y2="60748"/>
                        <a14:foregroundMark x1="77778" y1="57944" x2="77778" y2="57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548" y="5410706"/>
            <a:ext cx="2416850" cy="1149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DC4AC-1AA6-9D66-2208-0215D7DEAD04}"/>
              </a:ext>
            </a:extLst>
          </p:cNvPr>
          <p:cNvSpPr txBox="1"/>
          <p:nvPr/>
        </p:nvSpPr>
        <p:spPr>
          <a:xfrm>
            <a:off x="9827343" y="6375386"/>
            <a:ext cx="225205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GRIFFITH COLLEGE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B294-DE1E-679C-11EB-9312D0F4D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3975" y="0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7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836BF5D-ACD2-FE01-04D3-DE6FBDE06AA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47974" y="0"/>
            <a:ext cx="11641541" cy="6858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Problem Definition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Local Artisans having problems to gain recognition beside the people of close contact.</a:t>
            </a:r>
          </a:p>
          <a:p>
            <a:pPr marL="457200" lvl="2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Offline trading can cover only small area with people of potential interest.</a:t>
            </a:r>
          </a:p>
          <a:p>
            <a:pPr marL="0" indent="0" algn="l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Selling hand made crafted products over online POS system much convenient than offline retail places.</a:t>
            </a:r>
          </a:p>
          <a:p>
            <a:pPr marL="685800" lvl="3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Availability of sale 24/7 and potential no limitation in area of reach.</a:t>
            </a:r>
          </a:p>
          <a:p>
            <a:pPr marL="685800" lvl="3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Quicker and easier communication and feedback with customers.</a:t>
            </a:r>
          </a:p>
          <a:p>
            <a:pPr marL="685800" lvl="3" indent="0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In Ireland most artisan are having representation online over social media such is Instagram, or having own website as a blog.</a:t>
            </a:r>
          </a:p>
          <a:p>
            <a:pPr algn="l"/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90% of adult population in Ireland is using smartphones to reach internet, 62% of such devices are Android based.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F710B-3A1C-4742-CDBA-A01AA49E3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8603" y="-212498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C9E91-A954-25A3-441F-C12532A99E4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Project Goal</a:t>
            </a: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   Through the research of the:</a:t>
            </a:r>
            <a:br>
              <a:rPr lang="en-GB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 - Trading of handmade products </a:t>
            </a: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	 - Online Point Of Sale systems </a:t>
            </a: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 		- Mobile Development </a:t>
            </a:r>
          </a:p>
          <a:p>
            <a:pPr marL="0" indent="0" algn="l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   Develop Android Mobile Application that:</a:t>
            </a: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- empowers local art and craft makers as digital platforms to sale their hand-made products globally,  </a:t>
            </a: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		- supports community engagement</a:t>
            </a:r>
          </a:p>
          <a:p>
            <a:pPr marL="0" indent="0" algn="l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Project Scope</a:t>
            </a:r>
          </a:p>
          <a:p>
            <a:pPr marL="0" indent="0" algn="l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	The Android based Mobile Application for pleasant usage by general public, with ability to purchase unique hand-made products and gather artisans as direct sellers of they products, and for craft makers to exchange of they experience with others in area of Limerick Ireland.  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I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CF942-D300-56E5-77DE-920AE9E1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8847" y="0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6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5CFD09-49B3-7C98-2F76-B95045692BA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45910" y="0"/>
            <a:ext cx="11646090" cy="6858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Project Objectives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Perform preliminary research  on hand-made product marketplaces 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Perform Primary research by using the Mixed Research methodology, combine Quantitative and Qualitative researches respectively.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Perform comprehensive literature review on historical and current perspectives on the topic and Case studies of similar, existing mobile application.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Structure System Requirements in Conceptual Models for the proposed mobile application, generate alternative solutions.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Design, Code and Test a prototype of the proposed application.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Perform User Evaluation, analyse results and apply user`s feedback if necessary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- Complete Thesis and present the Project</a:t>
            </a:r>
            <a:endParaRPr lang="en-IE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67583-D73C-F95E-48FB-6FAF5A130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843" y="-150184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7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A943CA-3ACD-F82F-1530-812A1D0283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04717"/>
            <a:ext cx="6800850" cy="1022430"/>
          </a:xfrm>
        </p:spPr>
        <p:txBody>
          <a:bodyPr>
            <a:norm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Project Gantt Chart</a:t>
            </a:r>
            <a:endParaRPr lang="en-IE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D7150-4618-BDAC-66CD-D4AA6849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2430"/>
            <a:ext cx="12192000" cy="58355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D5B5C4-EC0D-F034-8BC5-2F16DAE61E64}"/>
              </a:ext>
            </a:extLst>
          </p:cNvPr>
          <p:cNvCxnSpPr>
            <a:cxnSpLocks/>
          </p:cNvCxnSpPr>
          <p:nvPr/>
        </p:nvCxnSpPr>
        <p:spPr>
          <a:xfrm>
            <a:off x="7126702" y="1022430"/>
            <a:ext cx="0" cy="583557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5896FA-7D22-4C15-038E-94F463182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331" y="-107328"/>
            <a:ext cx="1334475" cy="13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479124-03F2-D9BF-21EB-D9B59B992FFF}"/>
              </a:ext>
            </a:extLst>
          </p:cNvPr>
          <p:cNvSpPr txBox="1"/>
          <p:nvPr/>
        </p:nvSpPr>
        <p:spPr>
          <a:xfrm>
            <a:off x="0" y="48698"/>
            <a:ext cx="12192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50000"/>
                  </a:schemeClr>
                </a:solidFill>
              </a:rPr>
              <a:t>Topic Research Historical Perspective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- Trading products is one of the main way of communication in human behave.</a:t>
            </a: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First record of trading products was recognised around 3000 BC.</a:t>
            </a: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Places where people can purchase various type of products that might suit for every customer was existed from 16 centaury. (Bosh, 2023)</a:t>
            </a:r>
          </a:p>
          <a:p>
            <a:endParaRPr lang="en-IE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 - Marketplaces are models that represents economic and social systems in a way how it is currently are – free market, stock market, black market </a:t>
            </a:r>
            <a:r>
              <a:rPr lang="en-IE" sz="2000" dirty="0" err="1">
                <a:solidFill>
                  <a:schemeClr val="accent1">
                    <a:lumMod val="50000"/>
                  </a:schemeClr>
                </a:solidFill>
              </a:rPr>
              <a:t>ets</a:t>
            </a:r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. (Brady, 2020)</a:t>
            </a:r>
          </a:p>
          <a:p>
            <a:endParaRPr lang="en-IE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- Industrial revolution separates market more to mass production and low quantity production. However it`s not cancelled the demand for specially designed and crafted things and over time human interest of such of products only increased.  (</a:t>
            </a:r>
            <a:r>
              <a:rPr lang="en-IE" sz="2000" dirty="0" err="1">
                <a:solidFill>
                  <a:schemeClr val="accent1">
                    <a:lumMod val="50000"/>
                  </a:schemeClr>
                </a:solidFill>
              </a:rPr>
              <a:t>Renauld</a:t>
            </a:r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, 2023)</a:t>
            </a:r>
          </a:p>
          <a:p>
            <a:endParaRPr lang="en-IE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- Within new technologies availability of hand made products increases together with offer options. (Smith, 2015) </a:t>
            </a:r>
          </a:p>
          <a:p>
            <a:endParaRPr lang="en-IE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- First e-Commerce platform was released in 1979 by </a:t>
            </a:r>
            <a:r>
              <a:rPr lang="en-IE" sz="2000" dirty="0" err="1">
                <a:solidFill>
                  <a:schemeClr val="accent1">
                    <a:lumMod val="50000"/>
                  </a:schemeClr>
                </a:solidFill>
              </a:rPr>
              <a:t>CopuServe</a:t>
            </a:r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. (BigCommerce)</a:t>
            </a:r>
          </a:p>
          <a:p>
            <a:endParaRPr lang="en-IE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E" sz="2000" dirty="0">
                <a:solidFill>
                  <a:schemeClr val="accent1">
                    <a:lumMod val="50000"/>
                  </a:schemeClr>
                </a:solidFill>
              </a:rPr>
              <a:t>- Online marketplaces is same e-Commerce platform but self maintaining where all transaction are managed by themselves. First Online marketplaces are E-bay and Amazon. (Mitchell, 2022)</a:t>
            </a:r>
          </a:p>
          <a:p>
            <a:endParaRPr lang="en-IE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83FB2-A80F-DB41-EB51-1E18D6949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843" y="-150184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9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F97AE6-BF59-0B7C-2A07-75F506F71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36" y="145473"/>
            <a:ext cx="12202236" cy="6214384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accent1">
                    <a:lumMod val="50000"/>
                  </a:schemeClr>
                </a:solidFill>
              </a:rPr>
              <a:t>Topic Research Current perspective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-Trading hand made products within achieving success in 2023 required many elements of business to count. Branding, marketing and business plan. (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Aheme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, 2023)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On 2020 Ireland had 105,000 people that are involved into Craft and Design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Sector within economical contribution of 3.6 billions Eur. (Design and Craft 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Council Ireland, 2021).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Covid-19 placed small businesses in difficult position where most of 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them have been moved digital.  That increased value of marketplaces 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tremendously.  (Kovalchuk, 2021)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- Social media is become main platform for Artisans – ease to reach 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potential clients,  create mouth of words to gain reputation</a:t>
            </a:r>
          </a:p>
          <a:p>
            <a:pPr algn="l"/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 (Au, </a:t>
            </a:r>
            <a:r>
              <a:rPr lang="en-IE" dirty="0" err="1">
                <a:solidFill>
                  <a:schemeClr val="accent1">
                    <a:lumMod val="50000"/>
                  </a:schemeClr>
                </a:solidFill>
              </a:rPr>
              <a:t>Authony</a:t>
            </a:r>
            <a:r>
              <a:rPr lang="en-IE" dirty="0">
                <a:solidFill>
                  <a:schemeClr val="accent1">
                    <a:lumMod val="50000"/>
                  </a:schemeClr>
                </a:solidFill>
              </a:rPr>
              <a:t> 2016)</a:t>
            </a:r>
          </a:p>
          <a:p>
            <a:pPr algn="l"/>
            <a:endParaRPr lang="en-IE" dirty="0">
              <a:solidFill>
                <a:schemeClr val="bg1"/>
              </a:solidFill>
            </a:endParaRPr>
          </a:p>
          <a:p>
            <a:pPr algn="l"/>
            <a:endParaRPr lang="en-IE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B1B2E7-1D99-FC4D-56A5-0108100D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104"/>
              </p:ext>
            </p:extLst>
          </p:nvPr>
        </p:nvGraphicFramePr>
        <p:xfrm>
          <a:off x="8105017" y="3175439"/>
          <a:ext cx="3758248" cy="27746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3149211186"/>
                    </a:ext>
                  </a:extLst>
                </a:gridCol>
                <a:gridCol w="1402398">
                  <a:extLst>
                    <a:ext uri="{9D8B030D-6E8A-4147-A177-3AD203B41FA5}">
                      <a16:colId xmlns:a16="http://schemas.microsoft.com/office/drawing/2014/main" val="2838658378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2815046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Sr. No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Retail website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Millions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22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1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Amazon.com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4059M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38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2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Ebay.com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1227M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115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3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Rakuten.co.jp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804M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097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4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Samsung.com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648M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066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5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Walmart.com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614M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68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6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Apple.com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562M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063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7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Aliexpress.com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532M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569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8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Etsy.com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395M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03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9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Homedepot.com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292M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59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10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Allegro.pl</a:t>
                      </a:r>
                      <a:endParaRPr lang="en-I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272M</a:t>
                      </a:r>
                      <a:endParaRPr lang="en-I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247512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9804955-A256-A707-9DB0-22CF969BA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7842" y="-64967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3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B11F27-C58F-F539-D725-E1A87AF61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988319"/>
          </a:xfrm>
        </p:spPr>
        <p:txBody>
          <a:bodyPr/>
          <a:lstStyle/>
          <a:p>
            <a:pPr algn="l"/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Case Studies on Existing Application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Made Me (Don`t provide Forum for Artisans;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limited listing of product categories)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Folksy (Online registration for craft makers, 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not representing Artisans on map, 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Not having Forum, only direct chat to artisans.)</a:t>
            </a: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- Etsy (Online registration ,no map representation</a:t>
            </a:r>
          </a:p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of local artisans, no forum for artisans)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81DED7-33AE-EA14-5B8D-3728D737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 b="6900"/>
          <a:stretch>
            <a:fillRect/>
          </a:stretch>
        </p:blipFill>
        <p:spPr bwMode="auto">
          <a:xfrm>
            <a:off x="5162407" y="1044717"/>
            <a:ext cx="1950314" cy="377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F06FA57B-8A7C-C7E6-981E-784AAFCE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85" y="1071705"/>
            <a:ext cx="3003550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3AA19837-A1B4-FA4B-635B-74D148C4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092" y="4229965"/>
            <a:ext cx="270827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8F9444A-BE5E-9DAE-1AAD-B1C6F34A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" b="6067"/>
          <a:stretch>
            <a:fillRect/>
          </a:stretch>
        </p:blipFill>
        <p:spPr bwMode="auto">
          <a:xfrm>
            <a:off x="10551318" y="4226991"/>
            <a:ext cx="1179512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BAFC5C-87E9-0B9A-08A0-CC681FA67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356" y="-122889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61DC5D-2556-960D-E808-0FE2EB3BA6B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89950"/>
            <a:ext cx="10194878" cy="5093900"/>
          </a:xfrm>
        </p:spPr>
        <p:txBody>
          <a:bodyPr>
            <a:no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Chosen Research and Development Methodologies</a:t>
            </a:r>
          </a:p>
          <a:p>
            <a:pPr algn="l"/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 lvl="1" indent="0"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- The </a:t>
            </a:r>
            <a:r>
              <a:rPr lang="en-GB" sz="1800" i="1" dirty="0">
                <a:solidFill>
                  <a:schemeClr val="accent1">
                    <a:lumMod val="50000"/>
                  </a:schemeClr>
                </a:solidFill>
              </a:rPr>
              <a:t>Mixed Research</a:t>
            </a: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methodology was used for the project, with is mix of:</a:t>
            </a:r>
          </a:p>
          <a:p>
            <a:pPr marL="228600" lvl="1" indent="0"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	- Quantitative research</a:t>
            </a:r>
          </a:p>
          <a:p>
            <a:pPr marL="228600" lvl="1" indent="0"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	- Qualitative research</a:t>
            </a:r>
          </a:p>
          <a:p>
            <a:pPr marL="228600" lvl="1" indent="0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 lvl="1" indent="0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 lvl="1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- Rapid Application development using Prototyping was chosen for current project</a:t>
            </a:r>
          </a:p>
          <a:p>
            <a:pPr marL="228600" lvl="1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- quick feedback from potential users</a:t>
            </a:r>
          </a:p>
          <a:p>
            <a:pPr marL="228600" lvl="1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- usable parts of software can be represented quickly</a:t>
            </a:r>
          </a:p>
          <a:p>
            <a:pPr marL="228600" lvl="1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	- suitable to low budget,  low timing projects with reduction of risks which exactly the case of proposed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F99F8-8DA5-150A-A7F4-32CAE11D0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4863" y1="27734" x2="34863" y2="27734"/>
                        <a14:backgroundMark x1="37598" y1="25000" x2="37598" y2="25000"/>
                        <a14:backgroundMark x1="40918" y1="27148" x2="40918" y2="27148"/>
                        <a14:backgroundMark x1="50684" y1="33203" x2="50684" y2="33203"/>
                        <a14:backgroundMark x1="50098" y1="46191" x2="50098" y2="46191"/>
                        <a14:backgroundMark x1="63672" y1="25293" x2="63672" y2="25293"/>
                        <a14:backgroundMark x1="60938" y1="25391" x2="60938" y2="25391"/>
                        <a14:backgroundMark x1="58887" y1="26367" x2="58887" y2="26367"/>
                        <a14:backgroundMark x1="66016" y1="25684" x2="66016" y2="25684"/>
                        <a14:backgroundMark x1="63477" y1="47363" x2="63477" y2="47363"/>
                        <a14:backgroundMark x1="67383" y1="46582" x2="67383" y2="46582"/>
                        <a14:backgroundMark x1="66504" y1="45508" x2="66504" y2="45508"/>
                        <a14:backgroundMark x1="35352" y1="39746" x2="35352" y2="39746"/>
                        <a14:backgroundMark x1="31836" y1="39648" x2="31836" y2="39648"/>
                        <a14:backgroundMark x1="31055" y1="57422" x2="31055" y2="57422"/>
                        <a14:backgroundMark x1="48730" y1="71973" x2="48730" y2="71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6495" y="-114342"/>
            <a:ext cx="1725423" cy="1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386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862</TotalTime>
  <Words>1243</Words>
  <Application>Microsoft Office PowerPoint</Application>
  <PresentationFormat>Widescreen</PresentationFormat>
  <Paragraphs>184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Times New Roman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Marketplace for Local Artisans Android Mobile Application </dc:title>
  <dc:creator>Валентин Гнидый</dc:creator>
  <cp:lastModifiedBy>Валентин Гнидый</cp:lastModifiedBy>
  <cp:revision>109</cp:revision>
  <dcterms:created xsi:type="dcterms:W3CDTF">2023-12-11T21:52:01Z</dcterms:created>
  <dcterms:modified xsi:type="dcterms:W3CDTF">2024-02-14T13:48:08Z</dcterms:modified>
</cp:coreProperties>
</file>